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4"/>
  </p:sldMasterIdLst>
  <p:notesMasterIdLst>
    <p:notesMasterId r:id="rId16"/>
  </p:notesMasterIdLst>
  <p:sldIdLst>
    <p:sldId id="539" r:id="rId5"/>
    <p:sldId id="556" r:id="rId6"/>
    <p:sldId id="566" r:id="rId7"/>
    <p:sldId id="534" r:id="rId8"/>
    <p:sldId id="561" r:id="rId9"/>
    <p:sldId id="560" r:id="rId10"/>
    <p:sldId id="562" r:id="rId11"/>
    <p:sldId id="563" r:id="rId12"/>
    <p:sldId id="565" r:id="rId13"/>
    <p:sldId id="564" r:id="rId14"/>
    <p:sldId id="567" r:id="rId15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3552">
          <p15:clr>
            <a:srgbClr val="A4A3A4"/>
          </p15:clr>
        </p15:guide>
        <p15:guide id="3" pos="2880">
          <p15:clr>
            <a:srgbClr val="A4A3A4"/>
          </p15:clr>
        </p15:guide>
        <p15:guide id="4" pos="28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CC"/>
    <a:srgbClr val="000000"/>
    <a:srgbClr val="0000FF"/>
    <a:srgbClr val="FFFF00"/>
    <a:srgbClr val="0066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00" autoAdjust="0"/>
    <p:restoredTop sz="92073" autoAdjust="0"/>
  </p:normalViewPr>
  <p:slideViewPr>
    <p:cSldViewPr snapToGrid="0">
      <p:cViewPr varScale="1">
        <p:scale>
          <a:sx n="112" d="100"/>
          <a:sy n="112" d="100"/>
        </p:scale>
        <p:origin x="450" y="114"/>
      </p:cViewPr>
      <p:guideLst>
        <p:guide orient="horz" pos="2160"/>
        <p:guide orient="horz" pos="3552"/>
        <p:guide pos="2880"/>
        <p:guide pos="28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8" d="100"/>
        <a:sy n="13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enkateswara.r.dasar\Desktop\data-table+graph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Effect of slicing on throughput between a pair of nodes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Sheet1!$A$1:$B$1</c:f>
              <c:strCache>
                <c:ptCount val="2"/>
                <c:pt idx="0">
                  <c:v>Unsliced Network</c:v>
                </c:pt>
                <c:pt idx="1">
                  <c:v>Sliced Network</c:v>
                </c:pt>
              </c:strCache>
            </c:strRef>
          </c:cat>
          <c:val>
            <c:numRef>
              <c:f>Sheet1!$A$2:$B$2</c:f>
              <c:numCache>
                <c:formatCode>General</c:formatCode>
                <c:ptCount val="2"/>
                <c:pt idx="0">
                  <c:v>17.899999999999999</c:v>
                </c:pt>
                <c:pt idx="1">
                  <c:v>31.9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62892256"/>
        <c:axId val="462880888"/>
        <c:axId val="0"/>
      </c:bar3DChart>
      <c:catAx>
        <c:axId val="46289225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Network</a:t>
                </a:r>
                <a:r>
                  <a:rPr lang="en-US" baseline="0"/>
                  <a:t> Conditions</a:t>
                </a:r>
              </a:p>
              <a:p>
                <a:pPr>
                  <a:defRPr/>
                </a:pPr>
                <a:endParaRPr lang="en-US"/>
              </a:p>
            </c:rich>
          </c:tx>
          <c:layout>
            <c:manualLayout>
              <c:xMode val="edge"/>
              <c:yMode val="edge"/>
              <c:x val="0.3851751968503937"/>
              <c:y val="0.8717949839603381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2880888"/>
        <c:crosses val="autoZero"/>
        <c:auto val="1"/>
        <c:lblAlgn val="ctr"/>
        <c:lblOffset val="100"/>
        <c:noMultiLvlLbl val="0"/>
      </c:catAx>
      <c:valAx>
        <c:axId val="462880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Throughput (GB/s)</a:t>
                </a:r>
              </a:p>
              <a:p>
                <a:pPr>
                  <a:defRPr/>
                </a:pPr>
                <a:endParaRPr 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2892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2889" tIns="46444" rIns="92889" bIns="4644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3" y="0"/>
            <a:ext cx="3043343" cy="465455"/>
          </a:xfrm>
          <a:prstGeom prst="rect">
            <a:avLst/>
          </a:prstGeom>
        </p:spPr>
        <p:txBody>
          <a:bodyPr vert="horz" lIns="92889" tIns="46444" rIns="92889" bIns="46444" rtlCol="0"/>
          <a:lstStyle>
            <a:lvl1pPr algn="r">
              <a:defRPr sz="1200"/>
            </a:lvl1pPr>
          </a:lstStyle>
          <a:p>
            <a:fld id="{47802B59-CA50-4283-8B53-B06FA28FE7F4}" type="datetimeFigureOut">
              <a:rPr lang="en-US" smtClean="0"/>
              <a:pPr/>
              <a:t>11/9/2017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57725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89" tIns="46444" rIns="92889" bIns="4644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4"/>
            <a:ext cx="5618480" cy="4189095"/>
          </a:xfrm>
          <a:prstGeom prst="rect">
            <a:avLst/>
          </a:prstGeom>
        </p:spPr>
        <p:txBody>
          <a:bodyPr vert="horz" lIns="92889" tIns="46444" rIns="92889" bIns="4644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1"/>
            <a:ext cx="3043343" cy="465455"/>
          </a:xfrm>
          <a:prstGeom prst="rect">
            <a:avLst/>
          </a:prstGeom>
        </p:spPr>
        <p:txBody>
          <a:bodyPr vert="horz" lIns="92889" tIns="46444" rIns="92889" bIns="4644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3" y="8842031"/>
            <a:ext cx="3043343" cy="465455"/>
          </a:xfrm>
          <a:prstGeom prst="rect">
            <a:avLst/>
          </a:prstGeom>
        </p:spPr>
        <p:txBody>
          <a:bodyPr vert="horz" lIns="92889" tIns="46444" rIns="92889" bIns="46444" rtlCol="0" anchor="b"/>
          <a:lstStyle>
            <a:lvl1pPr algn="r">
              <a:defRPr sz="1200"/>
            </a:lvl1pPr>
          </a:lstStyle>
          <a:p>
            <a:fld id="{6C574044-705B-4BA9-9528-EF24541C28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58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4DECF1-FAE5-426A-AAF2-5995059E1065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8027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CCF15091-6E79-4AD5-A8E2-E95C86D2D9B9}" type="slidenum">
              <a:t>2</a:t>
            </a:fld>
            <a:endParaRPr lang="en-US" dirty="0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2308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CCF15091-6E79-4AD5-A8E2-E95C86D2D9B9}" type="slidenum">
              <a:t>3</a:t>
            </a:fld>
            <a:endParaRPr lang="en-US" dirty="0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5229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6840" cy="45252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2000" strike="noStrike" dirty="0">
                <a:latin typeface="Arial"/>
              </a:rPr>
              <a:t>Add more descriptive labels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04729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3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PTCoverBkgrd1b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 descr="Lineage_Vector_Small_BlackRed_Taglin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42961" y="661988"/>
            <a:ext cx="4606395" cy="9988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429000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953000"/>
            <a:ext cx="6400800" cy="1295400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8" name="Picture 7" descr="Metal Header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0" y="6443663"/>
            <a:ext cx="9144000" cy="41433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Footer Placeholder 16"/>
          <p:cNvSpPr txBox="1">
            <a:spLocks/>
          </p:cNvSpPr>
          <p:nvPr userDrawn="1"/>
        </p:nvSpPr>
        <p:spPr>
          <a:xfrm>
            <a:off x="39624" y="6620256"/>
            <a:ext cx="2398776" cy="228600"/>
          </a:xfrm>
          <a:prstGeom prst="rect">
            <a:avLst/>
          </a:prstGeom>
        </p:spPr>
        <p:txBody>
          <a:bodyPr/>
          <a:lstStyle/>
          <a:p>
            <a:pPr algn="l">
              <a:defRPr/>
            </a:pPr>
            <a:r>
              <a:rPr lang="en-US" sz="1000" b="1" dirty="0" smtClean="0">
                <a:solidFill>
                  <a:prstClr val="white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UNCLASSIFIED</a:t>
            </a:r>
            <a:endParaRPr lang="en-US" sz="1000" b="1" dirty="0">
              <a:solidFill>
                <a:prstClr val="white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1" name="Subtitle 12"/>
          <p:cNvSpPr txBox="1">
            <a:spLocks/>
          </p:cNvSpPr>
          <p:nvPr userDrawn="1"/>
        </p:nvSpPr>
        <p:spPr>
          <a:xfrm>
            <a:off x="2725882" y="6477000"/>
            <a:ext cx="6265718" cy="457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B0F0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The Nation’s Premier Laboratory for Land Forces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3" name="Footer Placeholder 16"/>
          <p:cNvSpPr txBox="1">
            <a:spLocks/>
          </p:cNvSpPr>
          <p:nvPr userDrawn="1"/>
        </p:nvSpPr>
        <p:spPr>
          <a:xfrm>
            <a:off x="0" y="0"/>
            <a:ext cx="9144000" cy="152400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r>
              <a:rPr lang="en-US" sz="1000" b="1" dirty="0" smtClean="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UNCLASSIFIED</a:t>
            </a:r>
            <a:endParaRPr lang="en-US" sz="1000" b="1" dirty="0">
              <a:solidFill>
                <a:srgbClr val="000000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5880" y="1920546"/>
            <a:ext cx="1896028" cy="189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1836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55083" y="6462611"/>
            <a:ext cx="612648" cy="365125"/>
          </a:xfrm>
          <a:prstGeom prst="rect">
            <a:avLst/>
          </a:prstGeom>
        </p:spPr>
        <p:txBody>
          <a:bodyPr/>
          <a:lstStyle/>
          <a:p>
            <a:fld id="{89F2C004-2715-FE49-B628-06E74F704CD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7162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PTCoverBkgrd1b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 descr="Lineage_Vector_Small_BlackRed_Tagline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961" y="661988"/>
            <a:ext cx="4606395" cy="9988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429000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Metal Header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43663"/>
            <a:ext cx="9144000" cy="41433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Footer Placeholder 16"/>
          <p:cNvSpPr txBox="1">
            <a:spLocks/>
          </p:cNvSpPr>
          <p:nvPr/>
        </p:nvSpPr>
        <p:spPr>
          <a:xfrm>
            <a:off x="39624" y="6620256"/>
            <a:ext cx="2398776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1000" b="1" dirty="0" smtClean="0">
                <a:solidFill>
                  <a:prstClr val="white"/>
                </a:solidFill>
                <a:latin typeface="Arial"/>
                <a:ea typeface="MS PGothic" pitchFamily="34" charset="-128"/>
                <a:cs typeface="Arial" pitchFamily="34" charset="0"/>
              </a:rPr>
              <a:t>UNCLASSIFIED</a:t>
            </a:r>
            <a:endParaRPr lang="en-US" sz="1000" b="1" dirty="0">
              <a:solidFill>
                <a:prstClr val="white"/>
              </a:solidFill>
              <a:latin typeface="Arial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1" name="Subtitle 12"/>
          <p:cNvSpPr txBox="1">
            <a:spLocks/>
          </p:cNvSpPr>
          <p:nvPr/>
        </p:nvSpPr>
        <p:spPr>
          <a:xfrm>
            <a:off x="2725882" y="6477000"/>
            <a:ext cx="6265718" cy="457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r">
              <a:spcBef>
                <a:spcPct val="20000"/>
              </a:spcBef>
              <a:buClr>
                <a:srgbClr val="00B0F0"/>
              </a:buClr>
              <a:buFont typeface="Arial" pitchFamily="34" charset="0"/>
              <a:buNone/>
              <a:defRPr/>
            </a:pPr>
            <a:r>
              <a:rPr lang="en-US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 pitchFamily="34" charset="0"/>
              </a:rPr>
              <a:t>The Nation’s Premier Laboratory for Land Forces</a:t>
            </a:r>
            <a:endParaRPr lang="en-US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 pitchFamily="34" charset="0"/>
            </a:endParaRPr>
          </a:p>
        </p:txBody>
      </p:sp>
      <p:pic>
        <p:nvPicPr>
          <p:cNvPr id="12" name="Picture 11" descr="ARL_Logo_March2012_BlackGold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5200" y="2438400"/>
            <a:ext cx="2371349" cy="8747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Footer Placeholder 16"/>
          <p:cNvSpPr txBox="1">
            <a:spLocks/>
          </p:cNvSpPr>
          <p:nvPr/>
        </p:nvSpPr>
        <p:spPr>
          <a:xfrm>
            <a:off x="0" y="0"/>
            <a:ext cx="9144000" cy="152400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r>
              <a:rPr lang="en-US" sz="1000" b="1" dirty="0" smtClean="0">
                <a:solidFill>
                  <a:srgbClr val="000000"/>
                </a:solidFill>
                <a:latin typeface="Arial"/>
                <a:ea typeface="MS PGothic" pitchFamily="34" charset="-128"/>
                <a:cs typeface="Arial" pitchFamily="34" charset="0"/>
              </a:rPr>
              <a:t>UNCLASSIFIED</a:t>
            </a:r>
            <a:endParaRPr lang="en-US" sz="1000" b="1" dirty="0">
              <a:solidFill>
                <a:srgbClr val="000000"/>
              </a:solidFill>
              <a:latin typeface="Arial"/>
              <a:ea typeface="MS PGothic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92597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etal Header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159182"/>
            <a:ext cx="9144000" cy="53657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Footer Placeholder 16"/>
          <p:cNvSpPr txBox="1">
            <a:spLocks/>
          </p:cNvSpPr>
          <p:nvPr/>
        </p:nvSpPr>
        <p:spPr>
          <a:xfrm>
            <a:off x="0" y="0"/>
            <a:ext cx="9144000" cy="152400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r>
              <a:rPr lang="en-US" sz="1000" b="1" dirty="0" smtClean="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UNCLASSIFIED</a:t>
            </a:r>
            <a:endParaRPr lang="en-US" sz="1000" b="1" dirty="0">
              <a:solidFill>
                <a:srgbClr val="000000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pic>
        <p:nvPicPr>
          <p:cNvPr id="7" name="Picture 6" descr="Lineage_Vector_Small_WhiteRed_Tagline_Revers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16751" y="132130"/>
            <a:ext cx="2687315" cy="621035"/>
          </a:xfrm>
          <a:prstGeom prst="rect">
            <a:avLst/>
          </a:prstGeom>
        </p:spPr>
      </p:pic>
      <p:pic>
        <p:nvPicPr>
          <p:cNvPr id="12" name="Picture 11" descr="Metal Header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6443663"/>
            <a:ext cx="9144000" cy="41433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Footer Placeholder 16"/>
          <p:cNvSpPr txBox="1">
            <a:spLocks/>
          </p:cNvSpPr>
          <p:nvPr/>
        </p:nvSpPr>
        <p:spPr>
          <a:xfrm>
            <a:off x="39624" y="6629400"/>
            <a:ext cx="2398776" cy="228600"/>
          </a:xfrm>
          <a:prstGeom prst="rect">
            <a:avLst/>
          </a:prstGeom>
        </p:spPr>
        <p:txBody>
          <a:bodyPr anchor="ctr"/>
          <a:lstStyle/>
          <a:p>
            <a:pPr algn="l">
              <a:defRPr/>
            </a:pPr>
            <a:r>
              <a:rPr lang="en-US" sz="1000" b="1" dirty="0" smtClean="0">
                <a:solidFill>
                  <a:prstClr val="white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UNCLASSIFIED</a:t>
            </a:r>
            <a:endParaRPr lang="en-US" sz="1000" b="1" dirty="0">
              <a:solidFill>
                <a:prstClr val="white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4" name="Subtitle 12"/>
          <p:cNvSpPr txBox="1">
            <a:spLocks/>
          </p:cNvSpPr>
          <p:nvPr/>
        </p:nvSpPr>
        <p:spPr>
          <a:xfrm>
            <a:off x="2725882" y="6477000"/>
            <a:ext cx="6265718" cy="381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B0F0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The Nation’s Premier Laboratory for Land Forces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37933" y="123786"/>
            <a:ext cx="4434298" cy="6073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5952" y="50787"/>
            <a:ext cx="795648" cy="795648"/>
          </a:xfrm>
          <a:prstGeom prst="rect">
            <a:avLst/>
          </a:prstGeom>
        </p:spPr>
      </p:pic>
      <p:pic>
        <p:nvPicPr>
          <p:cNvPr id="11" name="Content Placeholder 1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631" y="271710"/>
            <a:ext cx="798321" cy="294496"/>
          </a:xfrm>
          <a:prstGeom prst="rect">
            <a:avLst/>
          </a:prstGeom>
        </p:spPr>
      </p:pic>
      <p:sp>
        <p:nvSpPr>
          <p:cNvPr id="1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55083" y="6462611"/>
            <a:ext cx="612648" cy="365125"/>
          </a:xfrm>
          <a:prstGeom prst="rect">
            <a:avLst/>
          </a:prstGeom>
        </p:spPr>
        <p:txBody>
          <a:bodyPr/>
          <a:lstStyle/>
          <a:p>
            <a:fld id="{89F2C004-2715-FE49-B628-06E74F704CD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2" r:id="rId2"/>
    <p:sldLayoutId id="2147483737" r:id="rId3"/>
    <p:sldLayoutId id="2147483739" r:id="rId4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2000" b="1" kern="1200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None/>
        <a:defRPr sz="20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6331" y="3341077"/>
            <a:ext cx="7772400" cy="1470025"/>
          </a:xfrm>
        </p:spPr>
        <p:txBody>
          <a:bodyPr anchor="ctr">
            <a:normAutofit/>
          </a:bodyPr>
          <a:lstStyle/>
          <a:p>
            <a:r>
              <a:rPr lang="en-US" sz="3600" dirty="0"/>
              <a:t>Programmable HPC Network Fabrics for Adaptive Computing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5020" y="4926060"/>
            <a:ext cx="44005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Dr. Venkat Dasari</a:t>
            </a:r>
          </a:p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Army Research Laboratory</a:t>
            </a: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endParaRPr lang="en-US" sz="20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16383" y="1600199"/>
            <a:ext cx="4364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Supercomputing 2017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747656" y="6182648"/>
            <a:ext cx="23691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0B050"/>
                </a:solidFill>
              </a:rPr>
              <a:t>Approved for public release </a:t>
            </a:r>
            <a:endParaRPr lang="en-US" sz="1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195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CustomShape 1"/>
          <p:cNvSpPr/>
          <p:nvPr/>
        </p:nvSpPr>
        <p:spPr>
          <a:xfrm>
            <a:off x="304920" y="1295280"/>
            <a:ext cx="8529480" cy="5024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000" b="1" strike="noStrike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dirty="0"/>
          </a:p>
        </p:txBody>
      </p:sp>
      <p:sp>
        <p:nvSpPr>
          <p:cNvPr id="156" name="CustomShape 2"/>
          <p:cNvSpPr/>
          <p:nvPr/>
        </p:nvSpPr>
        <p:spPr>
          <a:xfrm>
            <a:off x="2814381" y="197970"/>
            <a:ext cx="4709999" cy="528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 anchor="ctr"/>
          <a:lstStyle/>
          <a:p>
            <a:pPr algn="ctr">
              <a:lnSpc>
                <a:spcPct val="100000"/>
              </a:lnSpc>
            </a:pPr>
            <a:r>
              <a:rPr lang="en-US" sz="2400" b="1" dirty="0" smtClean="0">
                <a:solidFill>
                  <a:srgbClr val="FFFFFF"/>
                </a:solidFill>
                <a:latin typeface="Arial"/>
              </a:rPr>
              <a:t>Adaptive Computing Cluster</a:t>
            </a:r>
            <a:endParaRPr dirty="0"/>
          </a:p>
        </p:txBody>
      </p:sp>
      <p:sp>
        <p:nvSpPr>
          <p:cNvPr id="3" name="TextBox 2"/>
          <p:cNvSpPr txBox="1"/>
          <p:nvPr/>
        </p:nvSpPr>
        <p:spPr>
          <a:xfrm>
            <a:off x="613079" y="5163124"/>
            <a:ext cx="40089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Real-time visualization of  programmable network fabric for adaptive computing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3747656" y="6182648"/>
            <a:ext cx="23691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0B050"/>
                </a:solidFill>
              </a:rPr>
              <a:t>Approved for public release </a:t>
            </a:r>
            <a:endParaRPr lang="en-US" sz="1200" b="1" dirty="0">
              <a:solidFill>
                <a:srgbClr val="00B050"/>
              </a:solidFill>
            </a:endParaRP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943665"/>
              </p:ext>
            </p:extLst>
          </p:nvPr>
        </p:nvGraphicFramePr>
        <p:xfrm>
          <a:off x="5033925" y="1430360"/>
          <a:ext cx="3800475" cy="3558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07" y="1155073"/>
            <a:ext cx="4773812" cy="3929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91499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CustomShape 1"/>
          <p:cNvSpPr/>
          <p:nvPr/>
        </p:nvSpPr>
        <p:spPr>
          <a:xfrm>
            <a:off x="304920" y="1295280"/>
            <a:ext cx="8529480" cy="5024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000" b="1" strike="noStrike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dirty="0"/>
          </a:p>
        </p:txBody>
      </p:sp>
      <p:sp>
        <p:nvSpPr>
          <p:cNvPr id="156" name="CustomShape 2"/>
          <p:cNvSpPr/>
          <p:nvPr/>
        </p:nvSpPr>
        <p:spPr>
          <a:xfrm>
            <a:off x="3519360" y="152280"/>
            <a:ext cx="4317120" cy="528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 anchor="ctr"/>
          <a:lstStyle/>
          <a:p>
            <a:pPr algn="ctr">
              <a:lnSpc>
                <a:spcPct val="100000"/>
              </a:lnSpc>
            </a:pPr>
            <a:r>
              <a:rPr lang="en-US" sz="2400" b="1" dirty="0" smtClean="0">
                <a:solidFill>
                  <a:srgbClr val="FFFFFF"/>
                </a:solidFill>
                <a:latin typeface="Arial"/>
              </a:rPr>
              <a:t>DEMO</a:t>
            </a:r>
            <a:endParaRPr dirty="0"/>
          </a:p>
        </p:txBody>
      </p:sp>
      <p:sp>
        <p:nvSpPr>
          <p:cNvPr id="6" name="TextBox 5"/>
          <p:cNvSpPr txBox="1"/>
          <p:nvPr/>
        </p:nvSpPr>
        <p:spPr>
          <a:xfrm>
            <a:off x="3747656" y="6182648"/>
            <a:ext cx="23691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0B050"/>
                </a:solidFill>
              </a:rPr>
              <a:t>Approved for public release </a:t>
            </a:r>
            <a:endParaRPr lang="en-US" sz="1200" b="1" dirty="0">
              <a:solidFill>
                <a:srgbClr val="00B050"/>
              </a:solidFill>
            </a:endParaRPr>
          </a:p>
        </p:txBody>
      </p:sp>
      <p:pic>
        <p:nvPicPr>
          <p:cNvPr id="4" name="updated-hpc-viz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6204" y="791861"/>
            <a:ext cx="8732767" cy="5250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49366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8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044932" y="93306"/>
            <a:ext cx="6058820" cy="607365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Subtitle 2"/>
          <p:cNvSpPr txBox="1">
            <a:spLocks noGrp="1"/>
          </p:cNvSpPr>
          <p:nvPr>
            <p:ph type="subTitle" idx="4294967295"/>
          </p:nvPr>
        </p:nvSpPr>
        <p:spPr>
          <a:xfrm>
            <a:off x="1704109" y="1828800"/>
            <a:ext cx="5888182" cy="2243412"/>
          </a:xfrm>
          <a:prstGeom prst="rect">
            <a:avLst/>
          </a:prstGeom>
        </p:spPr>
        <p:txBody>
          <a:bodyPr anchor="ctr"/>
          <a:lstStyle/>
          <a:p>
            <a:pPr marL="169863" lvl="0" indent="-169863" algn="l">
              <a:buFont typeface="Arial" panose="020B0604020202020204" pitchFamily="34" charset="0"/>
              <a:buChar char="•"/>
            </a:pPr>
            <a:r>
              <a:rPr lang="en-US" sz="1800" dirty="0">
                <a:latin typeface="Arial Narrow" panose="020B0606020202030204" pitchFamily="34" charset="0"/>
              </a:rPr>
              <a:t> </a:t>
            </a:r>
            <a:r>
              <a:rPr lang="en-US" sz="1800" dirty="0" smtClean="0">
                <a:latin typeface="Arial Narrow" panose="020B0606020202030204" pitchFamily="34" charset="0"/>
              </a:rPr>
              <a:t>Rapid adoption of heterogeneous computing platforms require hardware independent abstraction layer to connect data to the computing platforms.</a:t>
            </a:r>
          </a:p>
          <a:p>
            <a:pPr marL="169863" lvl="0" indent="-169863" algn="l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Arial Narrow" panose="020B0606020202030204" pitchFamily="34" charset="0"/>
              </a:rPr>
              <a:t>Adaptive computing  architectures are highly needed in tactical environment</a:t>
            </a:r>
          </a:p>
          <a:p>
            <a:pPr marL="169863" lvl="0" indent="-169863" algn="l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Arial Narrow" panose="020B0606020202030204" pitchFamily="34" charset="0"/>
              </a:rPr>
              <a:t>Network is also a computer.</a:t>
            </a:r>
          </a:p>
          <a:p>
            <a:pPr marL="0" lvl="0" indent="0" algn="l"/>
            <a:endParaRPr lang="en-US" sz="1800" dirty="0">
              <a:latin typeface="Arial Narrow" panose="020B0606020202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47656" y="6182648"/>
            <a:ext cx="23691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0B050"/>
                </a:solidFill>
              </a:rPr>
              <a:t>Approved for public release </a:t>
            </a:r>
            <a:endParaRPr lang="en-US" sz="1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65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044932" y="65597"/>
            <a:ext cx="6058820" cy="607365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Adaptive Computing Overview</a:t>
            </a:r>
            <a:endParaRPr lang="en-US" dirty="0"/>
          </a:p>
        </p:txBody>
      </p:sp>
      <p:sp>
        <p:nvSpPr>
          <p:cNvPr id="3" name="Subtitle 2"/>
          <p:cNvSpPr txBox="1">
            <a:spLocks noGrp="1"/>
          </p:cNvSpPr>
          <p:nvPr>
            <p:ph type="subTitle" idx="4294967295"/>
          </p:nvPr>
        </p:nvSpPr>
        <p:spPr>
          <a:xfrm>
            <a:off x="2589599" y="5031582"/>
            <a:ext cx="4725601" cy="1091102"/>
          </a:xfrm>
          <a:prstGeom prst="rect">
            <a:avLst/>
          </a:prstGeom>
        </p:spPr>
        <p:txBody>
          <a:bodyPr anchor="ctr"/>
          <a:lstStyle/>
          <a:p>
            <a:pPr marL="169863" lvl="0" indent="-169863" algn="l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Arial Narrow" panose="020B0606020202030204" pitchFamily="34" charset="0"/>
              </a:rPr>
              <a:t>Heterogeneous</a:t>
            </a:r>
            <a:r>
              <a:rPr lang="en-US" dirty="0" smtClean="0"/>
              <a:t> </a:t>
            </a:r>
            <a:r>
              <a:rPr lang="en-US" sz="1800" dirty="0">
                <a:latin typeface="Arial Narrow" panose="020B0606020202030204" pitchFamily="34" charset="0"/>
              </a:rPr>
              <a:t>computing platforms</a:t>
            </a:r>
          </a:p>
          <a:p>
            <a:pPr marL="169863" lvl="0" indent="-169863" algn="l">
              <a:buFont typeface="Arial" panose="020B0604020202020204" pitchFamily="34" charset="0"/>
              <a:buChar char="•"/>
            </a:pPr>
            <a:r>
              <a:rPr lang="en-US" sz="1800" dirty="0">
                <a:latin typeface="Arial Narrow" panose="020B0606020202030204" pitchFamily="34" charset="0"/>
              </a:rPr>
              <a:t>Hardware agnostic AIML abstractions</a:t>
            </a:r>
          </a:p>
          <a:p>
            <a:pPr marL="169863" lvl="0" indent="-169863" algn="l">
              <a:buFont typeface="Arial" panose="020B0604020202020204" pitchFamily="34" charset="0"/>
              <a:buChar char="•"/>
            </a:pPr>
            <a:r>
              <a:rPr lang="en-US" sz="1800" dirty="0">
                <a:latin typeface="Arial Narrow" panose="020B0606020202030204" pitchFamily="34" charset="0"/>
              </a:rPr>
              <a:t>Programmable Networks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096" y="1071212"/>
            <a:ext cx="4982851" cy="35621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47656" y="6182648"/>
            <a:ext cx="23691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0B050"/>
                </a:solidFill>
              </a:rPr>
              <a:t>Approved for public release </a:t>
            </a:r>
            <a:endParaRPr lang="en-US" sz="1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10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91973" y="239484"/>
            <a:ext cx="4553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Classical vs Programmable Networks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282" y="1075604"/>
            <a:ext cx="5562383" cy="389130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92699" y="5402919"/>
            <a:ext cx="58895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/>
              <a:t>Control plane is externally placed in programmable networks.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/>
              <a:t>Networks are application aware and vice versa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/>
              <a:t>Unified forwarding and Security Policy enforcement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/>
              <a:t>Software driven network intelligence and vendor agnostic</a:t>
            </a:r>
            <a:endParaRPr lang="en-US" sz="1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747656" y="6218526"/>
            <a:ext cx="23691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0B050"/>
                </a:solidFill>
              </a:rPr>
              <a:t>Approved for public release </a:t>
            </a:r>
            <a:endParaRPr lang="en-US" sz="1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30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CustomShape 1"/>
          <p:cNvSpPr/>
          <p:nvPr/>
        </p:nvSpPr>
        <p:spPr>
          <a:xfrm>
            <a:off x="304920" y="1295280"/>
            <a:ext cx="8529480" cy="5024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000" b="1" strike="noStrike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dirty="0"/>
          </a:p>
        </p:txBody>
      </p:sp>
      <p:sp>
        <p:nvSpPr>
          <p:cNvPr id="159" name="CustomShape 2"/>
          <p:cNvSpPr/>
          <p:nvPr/>
        </p:nvSpPr>
        <p:spPr>
          <a:xfrm>
            <a:off x="3519360" y="152280"/>
            <a:ext cx="4317120" cy="528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 anchor="ctr"/>
          <a:lstStyle/>
          <a:p>
            <a:pPr algn="ctr">
              <a:lnSpc>
                <a:spcPct val="100000"/>
              </a:lnSpc>
            </a:pPr>
            <a:r>
              <a:rPr lang="en-US" sz="2400" b="1" strike="noStrike" dirty="0">
                <a:solidFill>
                  <a:srgbClr val="FFFFFF"/>
                </a:solidFill>
                <a:latin typeface="Arial"/>
                <a:ea typeface="DejaVu Sans"/>
              </a:rPr>
              <a:t>Design Overview</a:t>
            </a:r>
            <a:endParaRPr dirty="0"/>
          </a:p>
        </p:txBody>
      </p:sp>
      <p:pic>
        <p:nvPicPr>
          <p:cNvPr id="160" name="Picture 1"/>
          <p:cNvPicPr/>
          <p:nvPr/>
        </p:nvPicPr>
        <p:blipFill>
          <a:blip r:embed="rId3"/>
          <a:stretch/>
        </p:blipFill>
        <p:spPr>
          <a:xfrm>
            <a:off x="509040" y="1053720"/>
            <a:ext cx="3976200" cy="4296240"/>
          </a:xfrm>
          <a:prstGeom prst="rect">
            <a:avLst/>
          </a:prstGeom>
          <a:ln>
            <a:noFill/>
          </a:ln>
        </p:spPr>
      </p:pic>
      <p:pic>
        <p:nvPicPr>
          <p:cNvPr id="161" name="Picture 5"/>
          <p:cNvPicPr/>
          <p:nvPr/>
        </p:nvPicPr>
        <p:blipFill>
          <a:blip r:embed="rId4"/>
          <a:stretch/>
        </p:blipFill>
        <p:spPr>
          <a:xfrm>
            <a:off x="5290560" y="977040"/>
            <a:ext cx="2937600" cy="4356360"/>
          </a:xfrm>
          <a:prstGeom prst="rect">
            <a:avLst/>
          </a:prstGeom>
          <a:ln>
            <a:noFill/>
          </a:ln>
        </p:spPr>
      </p:pic>
      <p:sp>
        <p:nvSpPr>
          <p:cNvPr id="162" name="CustomShape 3"/>
          <p:cNvSpPr/>
          <p:nvPr/>
        </p:nvSpPr>
        <p:spPr>
          <a:xfrm>
            <a:off x="365760" y="5669280"/>
            <a:ext cx="4482360" cy="731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n-US" strike="noStrike" dirty="0">
                <a:latin typeface="Arial"/>
              </a:rPr>
              <a:t>MPI/OpenFlow Interaction Schema extended from Takahashi, et al. model</a:t>
            </a:r>
            <a:endParaRPr dirty="0"/>
          </a:p>
        </p:txBody>
      </p:sp>
      <p:sp>
        <p:nvSpPr>
          <p:cNvPr id="163" name="CustomShape 4"/>
          <p:cNvSpPr/>
          <p:nvPr/>
        </p:nvSpPr>
        <p:spPr>
          <a:xfrm>
            <a:off x="5029200" y="5760720"/>
            <a:ext cx="180360" cy="345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4" name="CustomShape 5"/>
          <p:cNvSpPr/>
          <p:nvPr/>
        </p:nvSpPr>
        <p:spPr>
          <a:xfrm>
            <a:off x="548640" y="5852160"/>
            <a:ext cx="180360" cy="345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5" name="CustomShape 6"/>
          <p:cNvSpPr/>
          <p:nvPr/>
        </p:nvSpPr>
        <p:spPr>
          <a:xfrm>
            <a:off x="4974120" y="5652720"/>
            <a:ext cx="3438000" cy="601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buSzPct val="45000"/>
            </a:pPr>
            <a:r>
              <a:rPr lang="en-US" strike="noStrike" dirty="0">
                <a:latin typeface="Arial"/>
              </a:rPr>
              <a:t>Global view of HPC programmable network fabric</a:t>
            </a:r>
            <a:endParaRPr dirty="0"/>
          </a:p>
        </p:txBody>
      </p:sp>
      <p:sp>
        <p:nvSpPr>
          <p:cNvPr id="10" name="TextBox 9"/>
          <p:cNvSpPr txBox="1"/>
          <p:nvPr/>
        </p:nvSpPr>
        <p:spPr>
          <a:xfrm>
            <a:off x="3747656" y="6182648"/>
            <a:ext cx="23691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0B050"/>
                </a:solidFill>
              </a:rPr>
              <a:t>Approved for public release </a:t>
            </a:r>
            <a:endParaRPr lang="en-US" sz="1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06663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CustomShape 1"/>
          <p:cNvSpPr/>
          <p:nvPr/>
        </p:nvSpPr>
        <p:spPr>
          <a:xfrm>
            <a:off x="304920" y="1295280"/>
            <a:ext cx="8529480" cy="5024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000" b="1" strike="noStrike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dirty="0"/>
          </a:p>
        </p:txBody>
      </p:sp>
      <p:sp>
        <p:nvSpPr>
          <p:cNvPr id="156" name="CustomShape 2"/>
          <p:cNvSpPr/>
          <p:nvPr/>
        </p:nvSpPr>
        <p:spPr>
          <a:xfrm>
            <a:off x="3519360" y="152280"/>
            <a:ext cx="4317120" cy="528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 anchor="ctr"/>
          <a:lstStyle/>
          <a:p>
            <a:pPr algn="ctr">
              <a:lnSpc>
                <a:spcPct val="100000"/>
              </a:lnSpc>
            </a:pPr>
            <a:r>
              <a:rPr lang="en-US" sz="2400" b="1" strike="noStrike" dirty="0">
                <a:solidFill>
                  <a:srgbClr val="FFFFFF"/>
                </a:solidFill>
                <a:latin typeface="Arial"/>
                <a:ea typeface="DejaVu Sans"/>
              </a:rPr>
              <a:t>Approach</a:t>
            </a:r>
            <a:endParaRPr dirty="0"/>
          </a:p>
        </p:txBody>
      </p:sp>
      <p:sp>
        <p:nvSpPr>
          <p:cNvPr id="157" name="CustomShape 3"/>
          <p:cNvSpPr/>
          <p:nvPr/>
        </p:nvSpPr>
        <p:spPr>
          <a:xfrm>
            <a:off x="973405" y="1516649"/>
            <a:ext cx="7059077" cy="394784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5000" rIns="90000" bIns="45000"/>
          <a:lstStyle/>
          <a:p>
            <a:pPr>
              <a:lnSpc>
                <a:spcPct val="150000"/>
              </a:lnSpc>
            </a:pPr>
            <a:endParaRPr dirty="0"/>
          </a:p>
          <a:p>
            <a:pPr marL="628650" lvl="1" indent="-171450">
              <a:lnSpc>
                <a:spcPct val="150000"/>
              </a:lnSpc>
              <a:buSzPct val="45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/>
                <a:ea typeface="DejaVu Sans"/>
              </a:rPr>
              <a:t>Modify OpenFlow switch and controller</a:t>
            </a:r>
            <a:endParaRPr dirty="0">
              <a:solidFill>
                <a:srgbClr val="000000"/>
              </a:solidFill>
              <a:latin typeface="Arial"/>
              <a:ea typeface="DejaVu Sans"/>
            </a:endParaRPr>
          </a:p>
          <a:p>
            <a:pPr marL="628650" lvl="1" indent="-171450">
              <a:lnSpc>
                <a:spcPct val="150000"/>
              </a:lnSpc>
              <a:buSzPct val="45000"/>
              <a:buFont typeface="Arial" panose="020B0604020202020204" pitchFamily="34" charset="0"/>
              <a:buChar char="•"/>
            </a:pPr>
            <a:r>
              <a:rPr lang="en-US" strike="noStrike" dirty="0">
                <a:solidFill>
                  <a:srgbClr val="000000"/>
                </a:solidFill>
                <a:latin typeface="Arial"/>
                <a:ea typeface="DejaVu Sans"/>
              </a:rPr>
              <a:t>Modify Ryu, build and install with additional MPI fields</a:t>
            </a:r>
            <a:endParaRPr dirty="0"/>
          </a:p>
          <a:p>
            <a:pPr marL="628650" lvl="1" indent="-171450">
              <a:lnSpc>
                <a:spcPct val="150000"/>
              </a:lnSpc>
              <a:buSzPct val="45000"/>
              <a:buFont typeface="Arial" panose="020B0604020202020204" pitchFamily="34" charset="0"/>
              <a:buChar char="•"/>
            </a:pPr>
            <a:r>
              <a:rPr lang="en-US" strike="noStrike" dirty="0">
                <a:solidFill>
                  <a:srgbClr val="000000"/>
                </a:solidFill>
                <a:latin typeface="Arial"/>
                <a:ea typeface="DejaVu Sans"/>
              </a:rPr>
              <a:t>Modify Open </a:t>
            </a:r>
            <a:r>
              <a:rPr lang="en-US" strike="noStrike" dirty="0" smtClean="0">
                <a:solidFill>
                  <a:srgbClr val="000000"/>
                </a:solidFill>
                <a:latin typeface="Arial"/>
                <a:ea typeface="DejaVu Sans"/>
              </a:rPr>
              <a:t>VSwitch</a:t>
            </a:r>
            <a:endParaRPr dirty="0"/>
          </a:p>
          <a:p>
            <a:pPr marL="628650" lvl="1" indent="-171450">
              <a:lnSpc>
                <a:spcPct val="150000"/>
              </a:lnSpc>
              <a:buSzPct val="45000"/>
              <a:buFont typeface="Arial" panose="020B0604020202020204" pitchFamily="34" charset="0"/>
              <a:buChar char="•"/>
            </a:pPr>
            <a:r>
              <a:rPr lang="en-US" strike="noStrike" dirty="0">
                <a:solidFill>
                  <a:srgbClr val="000000"/>
                </a:solidFill>
                <a:latin typeface="Arial"/>
                <a:ea typeface="DejaVu Sans"/>
              </a:rPr>
              <a:t>Modify Loxigen, build OpenFlow </a:t>
            </a:r>
            <a:r>
              <a:rPr lang="en-US" strike="noStrike" dirty="0" smtClean="0">
                <a:solidFill>
                  <a:srgbClr val="000000"/>
                </a:solidFill>
                <a:latin typeface="Arial"/>
                <a:ea typeface="DejaVu Sans"/>
              </a:rPr>
              <a:t>Dissector</a:t>
            </a:r>
            <a:endParaRPr dirty="0"/>
          </a:p>
          <a:p>
            <a:pPr marL="628650" lvl="1" indent="-171450">
              <a:lnSpc>
                <a:spcPct val="150000"/>
              </a:lnSpc>
              <a:buSzPct val="45000"/>
              <a:buFont typeface="Arial" panose="020B0604020202020204" pitchFamily="34" charset="0"/>
              <a:buChar char="•"/>
            </a:pPr>
            <a:r>
              <a:rPr lang="en-US" strike="noStrike" dirty="0">
                <a:solidFill>
                  <a:srgbClr val="000000"/>
                </a:solidFill>
                <a:latin typeface="Arial"/>
                <a:ea typeface="DejaVu Sans"/>
              </a:rPr>
              <a:t>Install kernel modules and binaries for testing with Mininet</a:t>
            </a:r>
            <a:endParaRPr dirty="0"/>
          </a:p>
        </p:txBody>
      </p:sp>
      <p:sp>
        <p:nvSpPr>
          <p:cNvPr id="5" name="TextBox 4"/>
          <p:cNvSpPr txBox="1"/>
          <p:nvPr/>
        </p:nvSpPr>
        <p:spPr>
          <a:xfrm>
            <a:off x="3747656" y="6182648"/>
            <a:ext cx="23691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0B050"/>
                </a:solidFill>
              </a:rPr>
              <a:t>Approved for public release </a:t>
            </a:r>
            <a:endParaRPr lang="en-US" sz="1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85155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CustomShape 1"/>
          <p:cNvSpPr/>
          <p:nvPr/>
        </p:nvSpPr>
        <p:spPr>
          <a:xfrm>
            <a:off x="304920" y="1295280"/>
            <a:ext cx="4186080" cy="5024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7" name="CustomShape 2"/>
          <p:cNvSpPr/>
          <p:nvPr/>
        </p:nvSpPr>
        <p:spPr>
          <a:xfrm>
            <a:off x="4648320" y="1295280"/>
            <a:ext cx="4186080" cy="5024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8" name="CustomShape 3"/>
          <p:cNvSpPr/>
          <p:nvPr/>
        </p:nvSpPr>
        <p:spPr>
          <a:xfrm>
            <a:off x="3634920" y="157320"/>
            <a:ext cx="4289400" cy="528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9" name="CustomShape 4"/>
          <p:cNvSpPr/>
          <p:nvPr/>
        </p:nvSpPr>
        <p:spPr>
          <a:xfrm>
            <a:off x="167040" y="4404600"/>
            <a:ext cx="7601400" cy="1588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0" name="CustomShape 5"/>
          <p:cNvSpPr/>
          <p:nvPr/>
        </p:nvSpPr>
        <p:spPr>
          <a:xfrm>
            <a:off x="274320" y="1005840"/>
            <a:ext cx="8502840" cy="5119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1" name="CustomShape 6"/>
          <p:cNvSpPr/>
          <p:nvPr/>
        </p:nvSpPr>
        <p:spPr>
          <a:xfrm>
            <a:off x="3053520" y="238320"/>
            <a:ext cx="5503320" cy="470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b="1" strike="noStrike" dirty="0">
                <a:solidFill>
                  <a:srgbClr val="FFFFFF"/>
                </a:solidFill>
                <a:latin typeface="Arial"/>
                <a:ea typeface="DejaVu Sans"/>
              </a:rPr>
              <a:t> Proposed MPI Data Structures for OpenFlow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graphicFrame>
        <p:nvGraphicFramePr>
          <p:cNvPr id="172" name="Table 7"/>
          <p:cNvGraphicFramePr/>
          <p:nvPr>
            <p:extLst>
              <p:ext uri="{D42A27DB-BD31-4B8C-83A1-F6EECF244321}">
                <p14:modId xmlns:p14="http://schemas.microsoft.com/office/powerpoint/2010/main" val="561921619"/>
              </p:ext>
            </p:extLst>
          </p:nvPr>
        </p:nvGraphicFramePr>
        <p:xfrm>
          <a:off x="542880" y="1295280"/>
          <a:ext cx="7874640" cy="2580840"/>
        </p:xfrm>
        <a:graphic>
          <a:graphicData uri="http://schemas.openxmlformats.org/drawingml/2006/table">
            <a:tbl>
              <a:tblPr/>
              <a:tblGrid>
                <a:gridCol w="1574280"/>
                <a:gridCol w="1574280"/>
                <a:gridCol w="1574280"/>
                <a:gridCol w="1574280"/>
                <a:gridCol w="1577520"/>
              </a:tblGrid>
              <a:tr h="4957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trike="noStrike" dirty="0">
                          <a:latin typeface="Arial"/>
                        </a:rPr>
                        <a:t>CPU load</a:t>
                      </a:r>
                      <a:endParaRPr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trike="noStrike" dirty="0">
                          <a:latin typeface="Arial"/>
                        </a:rPr>
                        <a:t>RAM load</a:t>
                      </a:r>
                      <a:endParaRPr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trike="noStrike" dirty="0">
                          <a:latin typeface="Arial"/>
                        </a:rPr>
                        <a:t>Bandwidth</a:t>
                      </a:r>
                      <a:endParaRPr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trike="noStrike" dirty="0">
                          <a:latin typeface="Arial"/>
                        </a:rPr>
                        <a:t>Latency</a:t>
                      </a:r>
                      <a:endParaRPr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039320">
                <a:tc>
                  <a:txBody>
                    <a:bodyPr/>
                    <a:lstStyle/>
                    <a:p>
                      <a:r>
                        <a:rPr lang="en-US" strike="noStrike" dirty="0">
                          <a:latin typeface="Arial"/>
                        </a:rPr>
                        <a:t>Description</a:t>
                      </a:r>
                      <a:endParaRPr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strike="noStrike" dirty="0">
                          <a:latin typeface="Arial"/>
                        </a:rPr>
                        <a:t>Current total CPU load % on node </a:t>
                      </a:r>
                      <a:endParaRPr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strike="noStrike" dirty="0">
                          <a:latin typeface="Arial"/>
                        </a:rPr>
                        <a:t>Current total RAM load % on node</a:t>
                      </a:r>
                      <a:endParaRPr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strike="noStrike" dirty="0">
                          <a:latin typeface="Arial"/>
                        </a:rPr>
                        <a:t>Current % of total throughput available</a:t>
                      </a:r>
                      <a:endParaRPr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strike="noStrike" dirty="0">
                          <a:latin typeface="Arial"/>
                        </a:rPr>
                        <a:t>Round trip time between switch and node</a:t>
                      </a:r>
                      <a:endParaRPr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045800">
                <a:tc>
                  <a:txBody>
                    <a:bodyPr/>
                    <a:lstStyle/>
                    <a:p>
                      <a:r>
                        <a:rPr lang="en-US" strike="noStrike" dirty="0">
                          <a:latin typeface="Arial"/>
                        </a:rPr>
                        <a:t>Field Name</a:t>
                      </a:r>
                      <a:endParaRPr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trike="noStrike" dirty="0">
                          <a:latin typeface="Arial"/>
                        </a:rPr>
                        <a:t>mpi_cload</a:t>
                      </a:r>
                      <a:endParaRPr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trike="noStrike" dirty="0">
                          <a:latin typeface="Arial"/>
                        </a:rPr>
                        <a:t>mpi_rload</a:t>
                      </a:r>
                      <a:endParaRPr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trike="noStrike" dirty="0">
                          <a:latin typeface="Arial"/>
                        </a:rPr>
                        <a:t>mpi_bwidth</a:t>
                      </a:r>
                      <a:endParaRPr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trike="noStrike" dirty="0">
                          <a:latin typeface="Arial"/>
                        </a:rPr>
                        <a:t>mpi_ping</a:t>
                      </a:r>
                      <a:endParaRPr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001007" y="4675720"/>
            <a:ext cx="4210899" cy="52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sz="1400" dirty="0" smtClean="0"/>
              <a:t>New data structures proposed to create interaction between OpenFlow and MPI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47656" y="6182648"/>
            <a:ext cx="23691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0B050"/>
                </a:solidFill>
              </a:rPr>
              <a:t>Approved for public release </a:t>
            </a:r>
            <a:endParaRPr lang="en-US" sz="1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11220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CustomShape 1"/>
          <p:cNvSpPr/>
          <p:nvPr/>
        </p:nvSpPr>
        <p:spPr>
          <a:xfrm>
            <a:off x="304920" y="1295280"/>
            <a:ext cx="8529480" cy="5024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000" b="1" strike="noStrike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dirty="0"/>
          </a:p>
        </p:txBody>
      </p:sp>
      <p:sp>
        <p:nvSpPr>
          <p:cNvPr id="156" name="CustomShape 2"/>
          <p:cNvSpPr/>
          <p:nvPr/>
        </p:nvSpPr>
        <p:spPr>
          <a:xfrm>
            <a:off x="3519360" y="152280"/>
            <a:ext cx="4317120" cy="528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 anchor="ctr"/>
          <a:lstStyle/>
          <a:p>
            <a:pPr algn="ctr">
              <a:lnSpc>
                <a:spcPct val="100000"/>
              </a:lnSpc>
            </a:pPr>
            <a:r>
              <a:rPr lang="en-US" sz="2400" b="1" strike="noStrike" dirty="0" smtClean="0">
                <a:solidFill>
                  <a:srgbClr val="FFFFFF"/>
                </a:solidFill>
                <a:latin typeface="Arial"/>
                <a:ea typeface="DejaVu Sans"/>
              </a:rPr>
              <a:t>Code Snippet</a:t>
            </a:r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312" y="781050"/>
            <a:ext cx="6429375" cy="475384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07674" y="5619785"/>
            <a:ext cx="509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Programmable OpenFlow   functions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747656" y="6182648"/>
            <a:ext cx="23691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0B050"/>
                </a:solidFill>
              </a:rPr>
              <a:t>Approved for public release </a:t>
            </a:r>
            <a:endParaRPr lang="en-US" sz="1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15085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CustomShape 1"/>
          <p:cNvSpPr/>
          <p:nvPr/>
        </p:nvSpPr>
        <p:spPr>
          <a:xfrm>
            <a:off x="304920" y="1295280"/>
            <a:ext cx="8529480" cy="5024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000" b="1" strike="noStrike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dirty="0"/>
          </a:p>
        </p:txBody>
      </p:sp>
      <p:sp>
        <p:nvSpPr>
          <p:cNvPr id="156" name="CustomShape 2"/>
          <p:cNvSpPr/>
          <p:nvPr/>
        </p:nvSpPr>
        <p:spPr>
          <a:xfrm>
            <a:off x="2500313" y="152280"/>
            <a:ext cx="5336167" cy="528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 anchor="ctr"/>
          <a:lstStyle/>
          <a:p>
            <a:pPr algn="ctr">
              <a:lnSpc>
                <a:spcPct val="100000"/>
              </a:lnSpc>
            </a:pPr>
            <a:r>
              <a:rPr lang="en-US" sz="2400" b="1" strike="noStrike" dirty="0" smtClean="0">
                <a:solidFill>
                  <a:srgbClr val="FFFFFF"/>
                </a:solidFill>
                <a:latin typeface="Arial"/>
                <a:ea typeface="DejaVu Sans"/>
              </a:rPr>
              <a:t>Experimenter labels captured</a:t>
            </a:r>
            <a:endParaRPr dirty="0"/>
          </a:p>
        </p:txBody>
      </p:sp>
      <p:pic>
        <p:nvPicPr>
          <p:cNvPr id="5" name="image3.jpeg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1633377" y="800741"/>
            <a:ext cx="5274945" cy="52127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47656" y="6182648"/>
            <a:ext cx="23691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0B050"/>
                </a:solidFill>
              </a:rPr>
              <a:t>Approved for public release </a:t>
            </a:r>
            <a:endParaRPr lang="en-US" sz="1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00816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RL_Overview_01052015_Update Template">
  <a:themeElements>
    <a:clrScheme name="Custom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C3F94"/>
      </a:accent1>
      <a:accent2>
        <a:srgbClr val="C41230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MC_Revised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_x0020_Type xmlns="7dcc513f-4b87-4db4-9bd2-1b8c8e94889f">Sample</Document_x0020_Type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B8568DBF36F4042AA4E09865AE7BACA" ma:contentTypeVersion="2" ma:contentTypeDescription="Create a new document." ma:contentTypeScope="" ma:versionID="9cf4fadfbf35e75f358984352b4a0bf7">
  <xsd:schema xmlns:xsd="http://www.w3.org/2001/XMLSchema" xmlns:xs="http://www.w3.org/2001/XMLSchema" xmlns:p="http://schemas.microsoft.com/office/2006/metadata/properties" xmlns:ns2="7dcc513f-4b87-4db4-9bd2-1b8c8e94889f" targetNamespace="http://schemas.microsoft.com/office/2006/metadata/properties" ma:root="true" ma:fieldsID="28f554992c4c7bc4874674b2d99fc895" ns2:_="">
    <xsd:import namespace="7dcc513f-4b87-4db4-9bd2-1b8c8e94889f"/>
    <xsd:element name="properties">
      <xsd:complexType>
        <xsd:sequence>
          <xsd:element name="documentManagement">
            <xsd:complexType>
              <xsd:all>
                <xsd:element ref="ns2:Document_x0020_Type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cc513f-4b87-4db4-9bd2-1b8c8e94889f" elementFormDefault="qualified">
    <xsd:import namespace="http://schemas.microsoft.com/office/2006/documentManagement/types"/>
    <xsd:import namespace="http://schemas.microsoft.com/office/infopath/2007/PartnerControls"/>
    <xsd:element name="Document_x0020_Type" ma:index="8" ma:displayName="Document Type" ma:default="Sample" ma:format="Dropdown" ma:internalName="Document_x0020_Type">
      <xsd:simpleType>
        <xsd:restriction base="dms:Choice">
          <xsd:enumeration value="Template"/>
          <xsd:enumeration value="Sample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axOccurs="1" ma:index="9" ma:displayName="Subject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1C3164B-E357-4C61-9748-6D3606BFACD6}">
  <ds:schemaRefs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7dcc513f-4b87-4db4-9bd2-1b8c8e94889f"/>
    <ds:schemaRef ds:uri="http://purl.org/dc/dcmitype/"/>
    <ds:schemaRef ds:uri="http://schemas.microsoft.com/office/infopath/2007/PartnerControls"/>
    <ds:schemaRef ds:uri="http://purl.org/dc/elements/1.1/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DF70CC83-22DC-4870-9550-3CBB7A88BBD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dcc513f-4b87-4db4-9bd2-1b8c8e94889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A3DBC3F-1BD6-457B-823D-FD749E2AD09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ARL_Overview_01052015_Update Template</Template>
  <TotalTime>373</TotalTime>
  <Words>303</Words>
  <Application>Microsoft Office PowerPoint</Application>
  <PresentationFormat>On-screen Show (4:3)</PresentationFormat>
  <Paragraphs>73</Paragraphs>
  <Slides>11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MS PGothic</vt:lpstr>
      <vt:lpstr>Arial</vt:lpstr>
      <vt:lpstr>Arial Narrow</vt:lpstr>
      <vt:lpstr>Calibri</vt:lpstr>
      <vt:lpstr>Comic Sans MS</vt:lpstr>
      <vt:lpstr>DejaVu Sans</vt:lpstr>
      <vt:lpstr>StarSymbol</vt:lpstr>
      <vt:lpstr>ARL_Overview_01052015_Update Template</vt:lpstr>
      <vt:lpstr>Programmable HPC Network Fabrics for Adaptive Computing</vt:lpstr>
      <vt:lpstr>Motivation</vt:lpstr>
      <vt:lpstr>Adaptive Computing Overview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United States Army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Briefings</dc:subject>
  <dc:creator>Kathy.Zubey</dc:creator>
  <cp:lastModifiedBy>Dasari, Venkateswara R (CIV)</cp:lastModifiedBy>
  <cp:revision>75</cp:revision>
  <dcterms:created xsi:type="dcterms:W3CDTF">2015-02-02T17:19:37Z</dcterms:created>
  <dcterms:modified xsi:type="dcterms:W3CDTF">2017-11-09T19:05:40Z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0x010100AB8568DBF36F4042AA4E09865AE7BACA</vt:lpwstr>
  </property>
  <property fmtid="{D5CDD505-2E9C-101B-9397-08002B2CF9AE}" pid="3" name="TemplateUrl">
    <vt:lpwstr/>
  </property>
  <property fmtid="{D5CDD505-2E9C-101B-9397-08002B2CF9AE}" pid="4" name="Order">
    <vt:r8>900</vt:r8>
  </property>
  <property fmtid="{D5CDD505-2E9C-101B-9397-08002B2CF9AE}" pid="5" name="xd_ProgID">
    <vt:lpwstr/>
  </property>
  <property fmtid="{D5CDD505-2E9C-101B-9397-08002B2CF9AE}" pid="6" name="d2454c551d7348168dd1433cb168329a">
    <vt:lpwstr/>
  </property>
  <property fmtid="{D5CDD505-2E9C-101B-9397-08002B2CF9AE}" pid="7" name="_CopySource">
    <vt:lpwstr>https://collab.aep.army.mil/sites/CGInitiatives/1205SETH/Read Ahead Book/TAB 03B - 2012 07 20 AMC World Wide Town Hall Presentation (slides Only).pptx</vt:lpwstr>
  </property>
  <property fmtid="{D5CDD505-2E9C-101B-9397-08002B2CF9AE}" pid="8" name="_SourceUrl">
    <vt:lpwstr/>
  </property>
  <property fmtid="{D5CDD505-2E9C-101B-9397-08002B2CF9AE}" pid="9" name="TaxCatchAll">
    <vt:lpwstr/>
  </property>
</Properties>
</file>